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4" r:id="rId1"/>
  </p:sldMasterIdLst>
  <p:handoutMasterIdLst>
    <p:handoutMasterId r:id="rId31"/>
  </p:handoutMasterIdLst>
  <p:sldIdLst>
    <p:sldId id="268" r:id="rId2"/>
    <p:sldId id="256" r:id="rId3"/>
    <p:sldId id="278" r:id="rId4"/>
    <p:sldId id="276" r:id="rId5"/>
    <p:sldId id="269" r:id="rId6"/>
    <p:sldId id="284" r:id="rId7"/>
    <p:sldId id="257" r:id="rId8"/>
    <p:sldId id="270" r:id="rId9"/>
    <p:sldId id="258" r:id="rId10"/>
    <p:sldId id="277" r:id="rId11"/>
    <p:sldId id="285" r:id="rId12"/>
    <p:sldId id="259" r:id="rId13"/>
    <p:sldId id="271" r:id="rId14"/>
    <p:sldId id="260" r:id="rId15"/>
    <p:sldId id="261" r:id="rId16"/>
    <p:sldId id="273" r:id="rId17"/>
    <p:sldId id="282" r:id="rId18"/>
    <p:sldId id="262" r:id="rId19"/>
    <p:sldId id="263" r:id="rId20"/>
    <p:sldId id="283" r:id="rId21"/>
    <p:sldId id="264" r:id="rId22"/>
    <p:sldId id="280" r:id="rId23"/>
    <p:sldId id="272" r:id="rId24"/>
    <p:sldId id="265" r:id="rId25"/>
    <p:sldId id="274" r:id="rId26"/>
    <p:sldId id="266" r:id="rId27"/>
    <p:sldId id="279" r:id="rId28"/>
    <p:sldId id="267" r:id="rId29"/>
    <p:sldId id="275"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422" autoAdjust="0"/>
    <p:restoredTop sz="94660"/>
  </p:normalViewPr>
  <p:slideViewPr>
    <p:cSldViewPr>
      <p:cViewPr varScale="1">
        <p:scale>
          <a:sx n="82" d="100"/>
          <a:sy n="82" d="100"/>
        </p:scale>
        <p:origin x="-98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117" cy="46526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1614" y="0"/>
            <a:ext cx="3037117" cy="465266"/>
          </a:xfrm>
          <a:prstGeom prst="rect">
            <a:avLst/>
          </a:prstGeom>
        </p:spPr>
        <p:txBody>
          <a:bodyPr vert="horz" lIns="91440" tIns="45720" rIns="91440" bIns="45720" rtlCol="0"/>
          <a:lstStyle>
            <a:lvl1pPr algn="r">
              <a:defRPr sz="1200"/>
            </a:lvl1pPr>
          </a:lstStyle>
          <a:p>
            <a:fld id="{ADCF32F2-2A47-4CB5-B01F-7CE1EABEAA99}" type="datetimeFigureOut">
              <a:rPr lang="en-US" smtClean="0"/>
              <a:pPr/>
              <a:t>7/7/2014</a:t>
            </a:fld>
            <a:endParaRPr lang="en-US"/>
          </a:p>
        </p:txBody>
      </p:sp>
      <p:sp>
        <p:nvSpPr>
          <p:cNvPr id="4" name="Footer Placeholder 3"/>
          <p:cNvSpPr>
            <a:spLocks noGrp="1"/>
          </p:cNvSpPr>
          <p:nvPr>
            <p:ph type="ftr" sz="quarter" idx="2"/>
          </p:nvPr>
        </p:nvSpPr>
        <p:spPr>
          <a:xfrm>
            <a:off x="0" y="8829648"/>
            <a:ext cx="3037117" cy="46526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1614" y="8829648"/>
            <a:ext cx="3037117" cy="465266"/>
          </a:xfrm>
          <a:prstGeom prst="rect">
            <a:avLst/>
          </a:prstGeom>
        </p:spPr>
        <p:txBody>
          <a:bodyPr vert="horz" lIns="91440" tIns="45720" rIns="91440" bIns="45720" rtlCol="0" anchor="b"/>
          <a:lstStyle>
            <a:lvl1pPr algn="r">
              <a:defRPr sz="1200"/>
            </a:lvl1pPr>
          </a:lstStyle>
          <a:p>
            <a:fld id="{790A7FBF-0C2F-4DB7-9E4C-F0A8F9B24532}"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36E8B110-109B-417B-9532-6364E86E1D4F}" type="datetimeFigureOut">
              <a:rPr lang="en-US" smtClean="0"/>
              <a:pPr/>
              <a:t>7/7/2014</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D1D63D95-48D7-46A0-970F-B37C1A332D22}"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6E8B110-109B-417B-9532-6364E86E1D4F}" type="datetimeFigureOut">
              <a:rPr lang="en-US" smtClean="0"/>
              <a:pPr/>
              <a:t>7/7/2014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1D63D95-48D7-46A0-970F-B37C1A332D2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6E8B110-109B-417B-9532-6364E86E1D4F}" type="datetimeFigureOut">
              <a:rPr lang="en-US" smtClean="0"/>
              <a:pPr/>
              <a:t>7/7/2014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1D63D95-48D7-46A0-970F-B37C1A332D2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6E8B110-109B-417B-9532-6364E86E1D4F}" type="datetimeFigureOut">
              <a:rPr lang="en-US" smtClean="0"/>
              <a:pPr/>
              <a:t>7/7/2014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1D63D95-48D7-46A0-970F-B37C1A332D2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6E8B110-109B-417B-9532-6364E86E1D4F}" type="datetimeFigureOut">
              <a:rPr lang="en-US" smtClean="0"/>
              <a:pPr/>
              <a:t>7/7/2014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1D63D95-48D7-46A0-970F-B37C1A332D22}"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6E8B110-109B-417B-9532-6364E86E1D4F}" type="datetimeFigureOut">
              <a:rPr lang="en-US" smtClean="0"/>
              <a:pPr/>
              <a:t>7/7/2014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1D63D95-48D7-46A0-970F-B37C1A332D2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6E8B110-109B-417B-9532-6364E86E1D4F}" type="datetimeFigureOut">
              <a:rPr lang="en-US" smtClean="0"/>
              <a:pPr/>
              <a:t>7/7/2014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D1D63D95-48D7-46A0-970F-B37C1A332D2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36E8B110-109B-417B-9532-6364E86E1D4F}" type="datetimeFigureOut">
              <a:rPr lang="en-US" smtClean="0"/>
              <a:pPr/>
              <a:t>7/7/2014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D1D63D95-48D7-46A0-970F-B37C1A332D2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36E8B110-109B-417B-9532-6364E86E1D4F}" type="datetimeFigureOut">
              <a:rPr lang="en-US" smtClean="0"/>
              <a:pPr/>
              <a:t>7/7/2014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D1D63D95-48D7-46A0-970F-B37C1A332D22}"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6E8B110-109B-417B-9532-6364E86E1D4F}" type="datetimeFigureOut">
              <a:rPr lang="en-US" smtClean="0"/>
              <a:pPr/>
              <a:t>7/7/2014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1D63D95-48D7-46A0-970F-B37C1A332D2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36E8B110-109B-417B-9532-6364E86E1D4F}" type="datetimeFigureOut">
              <a:rPr lang="en-US" smtClean="0"/>
              <a:pPr/>
              <a:t>7/7/2014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1D63D95-48D7-46A0-970F-B37C1A332D22}"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36E8B110-109B-417B-9532-6364E86E1D4F}" type="datetimeFigureOut">
              <a:rPr lang="en-US" smtClean="0"/>
              <a:pPr/>
              <a:t>7/7/2014</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D1D63D95-48D7-46A0-970F-B37C1A332D22}"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package" Target="../embeddings/Microsoft_Office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162800" cy="1905000"/>
          </a:xfrm>
        </p:spPr>
        <p:txBody>
          <a:bodyPr>
            <a:normAutofit fontScale="90000"/>
          </a:bodyPr>
          <a:lstStyle/>
          <a:p>
            <a:pPr algn="ctr"/>
            <a:r>
              <a:rPr lang="en-US" b="1" dirty="0" smtClean="0"/>
              <a:t/>
            </a:r>
            <a:br>
              <a:rPr lang="en-US" b="1" dirty="0" smtClean="0"/>
            </a:br>
            <a:r>
              <a:rPr lang="en-US" b="1" dirty="0" smtClean="0"/>
              <a:t/>
            </a:r>
            <a:br>
              <a:rPr lang="en-US" b="1" dirty="0" smtClean="0"/>
            </a:br>
            <a:r>
              <a:rPr lang="en-US" b="1" dirty="0" smtClean="0"/>
              <a:t>DIET AND HEALTH, ANY LINK?</a:t>
            </a:r>
            <a:br>
              <a:rPr lang="en-US" b="1" dirty="0" smtClean="0"/>
            </a:br>
            <a:r>
              <a:rPr lang="en-US" b="1" dirty="0" smtClean="0"/>
              <a:t/>
            </a:r>
            <a:br>
              <a:rPr lang="en-US" b="1" dirty="0" smtClean="0"/>
            </a:br>
            <a:endParaRPr lang="en-US" sz="4400" dirty="0"/>
          </a:p>
        </p:txBody>
      </p:sp>
      <p:sp>
        <p:nvSpPr>
          <p:cNvPr id="3" name="Content Placeholder 2"/>
          <p:cNvSpPr>
            <a:spLocks noGrp="1"/>
          </p:cNvSpPr>
          <p:nvPr>
            <p:ph idx="1"/>
          </p:nvPr>
        </p:nvSpPr>
        <p:spPr>
          <a:xfrm>
            <a:off x="838200" y="1724625"/>
            <a:ext cx="7772400" cy="1859760"/>
          </a:xfrm>
        </p:spPr>
        <p:txBody>
          <a:bodyPr/>
          <a:lstStyle/>
          <a:p>
            <a:pPr algn="ctr">
              <a:buNone/>
            </a:pPr>
            <a:r>
              <a:rPr lang="en-US" sz="2400" dirty="0" smtClean="0">
                <a:latin typeface="Bodoni MT Black" pitchFamily="18" charset="0"/>
              </a:rPr>
              <a:t>Paper Presented</a:t>
            </a:r>
          </a:p>
          <a:p>
            <a:pPr algn="ctr">
              <a:buNone/>
            </a:pPr>
            <a:r>
              <a:rPr lang="en-US" sz="2400" dirty="0" smtClean="0">
                <a:latin typeface="Bodoni MT Black" pitchFamily="18" charset="0"/>
              </a:rPr>
              <a:t>@</a:t>
            </a:r>
            <a:endParaRPr lang="en-US" sz="2400" dirty="0" smtClean="0">
              <a:latin typeface="Bodoni MT Black" pitchFamily="18" charset="0"/>
            </a:endParaRPr>
          </a:p>
          <a:p>
            <a:pPr algn="ctr">
              <a:buNone/>
            </a:pPr>
            <a:endParaRPr lang="en-US" dirty="0">
              <a:latin typeface="Bodoni MT Black" pitchFamily="18" charset="0"/>
            </a:endParaRPr>
          </a:p>
        </p:txBody>
      </p:sp>
      <p:sp>
        <p:nvSpPr>
          <p:cNvPr id="4" name="Content Placeholder 2"/>
          <p:cNvSpPr txBox="1">
            <a:spLocks/>
          </p:cNvSpPr>
          <p:nvPr/>
        </p:nvSpPr>
        <p:spPr>
          <a:xfrm>
            <a:off x="1219200" y="2819400"/>
            <a:ext cx="7315200" cy="1752600"/>
          </a:xfrm>
          <a:prstGeom prst="rect">
            <a:avLst/>
          </a:prstGeom>
        </p:spPr>
        <p:txBody>
          <a:bodyPr vert="horz">
            <a:normAutofit fontScale="77500" lnSpcReduction="20000"/>
          </a:bodyPr>
          <a:lstStyle/>
          <a:p>
            <a:pPr marL="411480" marR="0" lvl="0" indent="-342900" algn="ctr" defTabSz="914400" rtl="0" eaLnBrk="1" fontAlgn="auto" latinLnBrk="0" hangingPunct="1">
              <a:lnSpc>
                <a:spcPct val="100000"/>
              </a:lnSpc>
              <a:spcBef>
                <a:spcPts val="700"/>
              </a:spcBef>
              <a:spcAft>
                <a:spcPts val="0"/>
              </a:spcAft>
              <a:buClr>
                <a:schemeClr val="tx2"/>
              </a:buClr>
              <a:buSzPct val="95000"/>
              <a:buFont typeface="Wingdings"/>
              <a:buNone/>
              <a:tabLst/>
              <a:defRPr/>
            </a:pPr>
            <a:r>
              <a:rPr lang="en-US" sz="4600" i="1" dirty="0" smtClean="0">
                <a:solidFill>
                  <a:schemeClr val="tx2"/>
                </a:solidFill>
                <a:latin typeface="Arial Black" pitchFamily="34" charset="0"/>
              </a:rPr>
              <a:t>AGM </a:t>
            </a:r>
          </a:p>
          <a:p>
            <a:pPr marL="411480" marR="0" lvl="0" indent="-342900" algn="ctr" defTabSz="914400" rtl="0" eaLnBrk="1" fontAlgn="auto" latinLnBrk="0" hangingPunct="1">
              <a:lnSpc>
                <a:spcPct val="100000"/>
              </a:lnSpc>
              <a:spcBef>
                <a:spcPts val="700"/>
              </a:spcBef>
              <a:spcAft>
                <a:spcPts val="0"/>
              </a:spcAft>
              <a:buClr>
                <a:schemeClr val="tx2"/>
              </a:buClr>
              <a:buSzPct val="95000"/>
              <a:buFont typeface="Wingdings"/>
              <a:buNone/>
              <a:tabLst/>
              <a:defRPr/>
            </a:pPr>
            <a:r>
              <a:rPr kumimoji="0" lang="en-US" sz="3000" b="0" i="1" u="none" strike="noStrike" kern="1200" cap="none" spc="0" normalizeH="0" baseline="0" noProof="0" dirty="0" smtClean="0">
                <a:ln>
                  <a:noFill/>
                </a:ln>
                <a:effectLst/>
                <a:uLnTx/>
                <a:uFillTx/>
                <a:latin typeface="Antique Olive Compact" pitchFamily="34" charset="0"/>
                <a:cs typeface="Arabic Typesetting" pitchFamily="66" charset="-78"/>
              </a:rPr>
              <a:t>Of</a:t>
            </a:r>
          </a:p>
          <a:p>
            <a:pPr marL="411480" marR="0" lvl="0" indent="-342900" algn="ctr" defTabSz="914400" rtl="0" eaLnBrk="1" fontAlgn="auto" latinLnBrk="0" hangingPunct="1">
              <a:lnSpc>
                <a:spcPct val="100000"/>
              </a:lnSpc>
              <a:spcBef>
                <a:spcPts val="700"/>
              </a:spcBef>
              <a:spcAft>
                <a:spcPts val="0"/>
              </a:spcAft>
              <a:buClr>
                <a:schemeClr val="tx2"/>
              </a:buClr>
              <a:buSzPct val="95000"/>
              <a:buFont typeface="Wingdings"/>
              <a:buNone/>
              <a:tabLst/>
              <a:defRPr/>
            </a:pPr>
            <a:r>
              <a:rPr lang="en-US" sz="4100" i="1" dirty="0" smtClean="0">
                <a:solidFill>
                  <a:schemeClr val="tx2"/>
                </a:solidFill>
                <a:latin typeface="Arial Black" pitchFamily="34" charset="0"/>
              </a:rPr>
              <a:t>NNPC CMC COOPERATIVE</a:t>
            </a:r>
          </a:p>
          <a:p>
            <a:pPr marL="411480" marR="0" lvl="0" indent="-342900" algn="ctr" defTabSz="914400" rtl="0" eaLnBrk="1" fontAlgn="auto" latinLnBrk="0" hangingPunct="1">
              <a:lnSpc>
                <a:spcPct val="100000"/>
              </a:lnSpc>
              <a:spcBef>
                <a:spcPts val="700"/>
              </a:spcBef>
              <a:spcAft>
                <a:spcPts val="0"/>
              </a:spcAft>
              <a:buClr>
                <a:schemeClr val="tx2"/>
              </a:buClr>
              <a:buSzPct val="95000"/>
              <a:buFont typeface="Wingdings"/>
              <a:buNone/>
              <a:tabLst/>
              <a:defRPr/>
            </a:pPr>
            <a:r>
              <a:rPr kumimoji="0" lang="en-US" sz="3000" b="0" i="0" u="none" strike="noStrike" kern="1200" cap="none" spc="0" normalizeH="0" baseline="0" noProof="0" dirty="0" smtClean="0">
                <a:ln>
                  <a:noFill/>
                </a:ln>
                <a:solidFill>
                  <a:schemeClr val="tx1"/>
                </a:solidFill>
                <a:effectLst/>
                <a:uLnTx/>
                <a:uFillTx/>
                <a:latin typeface="Bodoni MT Black" pitchFamily="18" charset="0"/>
                <a:ea typeface="+mn-ea"/>
                <a:cs typeface="+mn-cs"/>
              </a:rPr>
              <a:t>LAGOS.</a:t>
            </a:r>
            <a:endParaRPr kumimoji="0" lang="en-US" sz="3000" b="0" i="0" u="none" strike="noStrike" kern="1200" cap="none" spc="0" normalizeH="0" baseline="0" noProof="0" dirty="0">
              <a:ln>
                <a:noFill/>
              </a:ln>
              <a:solidFill>
                <a:schemeClr val="tx1"/>
              </a:solidFill>
              <a:effectLst/>
              <a:uLnTx/>
              <a:uFillTx/>
              <a:latin typeface="Bodoni MT Black" pitchFamily="18" charset="0"/>
              <a:ea typeface="+mn-ea"/>
              <a:cs typeface="+mn-cs"/>
            </a:endParaRPr>
          </a:p>
        </p:txBody>
      </p:sp>
      <p:sp>
        <p:nvSpPr>
          <p:cNvPr id="5" name="Content Placeholder 2"/>
          <p:cNvSpPr txBox="1">
            <a:spLocks/>
          </p:cNvSpPr>
          <p:nvPr/>
        </p:nvSpPr>
        <p:spPr>
          <a:xfrm>
            <a:off x="762000" y="4419600"/>
            <a:ext cx="7772400" cy="2240760"/>
          </a:xfrm>
          <a:prstGeom prst="rect">
            <a:avLst/>
          </a:prstGeom>
        </p:spPr>
        <p:txBody>
          <a:bodyPr vert="horz">
            <a:normAutofit fontScale="92500" lnSpcReduction="10000"/>
          </a:bodyPr>
          <a:lstStyle/>
          <a:p>
            <a:pPr marL="411480" marR="0" lvl="0" indent="-342900" algn="ctr" defTabSz="914400" rtl="0" eaLnBrk="1" fontAlgn="auto" latinLnBrk="0" hangingPunct="1">
              <a:lnSpc>
                <a:spcPct val="100000"/>
              </a:lnSpc>
              <a:spcBef>
                <a:spcPts val="700"/>
              </a:spcBef>
              <a:spcAft>
                <a:spcPts val="0"/>
              </a:spcAft>
              <a:buClr>
                <a:schemeClr val="tx2"/>
              </a:buClr>
              <a:buSzPct val="95000"/>
              <a:buFont typeface="Wingdings"/>
              <a:buNone/>
              <a:tabLst/>
              <a:defRPr/>
            </a:pPr>
            <a:r>
              <a:rPr kumimoji="0" lang="en-US" sz="3000" b="0" i="1" u="none" strike="noStrike" kern="1200" cap="none" spc="0" normalizeH="0" baseline="0" noProof="0" dirty="0" smtClean="0">
                <a:ln>
                  <a:noFill/>
                </a:ln>
                <a:solidFill>
                  <a:schemeClr val="tx2"/>
                </a:solidFill>
                <a:effectLst/>
                <a:uLnTx/>
                <a:uFillTx/>
                <a:latin typeface="Bauhaus 93" pitchFamily="82" charset="0"/>
              </a:rPr>
              <a:t>On</a:t>
            </a:r>
          </a:p>
          <a:p>
            <a:pPr marL="411480" lvl="0" indent="-342900" algn="ctr">
              <a:spcBef>
                <a:spcPts val="700"/>
              </a:spcBef>
              <a:buClr>
                <a:schemeClr val="tx2"/>
              </a:buClr>
              <a:buSzPct val="95000"/>
              <a:defRPr/>
            </a:pPr>
            <a:r>
              <a:rPr kumimoji="0" lang="en-US" sz="3000" b="0" i="0" u="none" strike="noStrike" kern="1200" cap="none" spc="0" normalizeH="0" baseline="0" noProof="0" dirty="0" smtClean="0">
                <a:ln>
                  <a:noFill/>
                </a:ln>
                <a:solidFill>
                  <a:schemeClr val="tx1"/>
                </a:solidFill>
                <a:effectLst/>
                <a:uLnTx/>
                <a:uFillTx/>
                <a:latin typeface="Bauhaus 93" pitchFamily="82" charset="0"/>
              </a:rPr>
              <a:t> </a:t>
            </a:r>
            <a:r>
              <a:rPr lang="en-US" sz="3000" dirty="0" smtClean="0">
                <a:latin typeface="Bauhaus 93" pitchFamily="82" charset="0"/>
              </a:rPr>
              <a:t>10</a:t>
            </a:r>
            <a:r>
              <a:rPr lang="en-US" sz="3000" baseline="30000" dirty="0" smtClean="0">
                <a:latin typeface="Bauhaus 93" pitchFamily="82" charset="0"/>
              </a:rPr>
              <a:t>th</a:t>
            </a:r>
            <a:r>
              <a:rPr lang="en-US" sz="3000" dirty="0" smtClean="0">
                <a:latin typeface="Bauhaus 93" pitchFamily="82" charset="0"/>
              </a:rPr>
              <a:t> July, 2014</a:t>
            </a:r>
            <a:endParaRPr kumimoji="0" lang="en-US" sz="3000" b="0" i="0" u="none" strike="noStrike" kern="1200" cap="none" spc="0" normalizeH="0" baseline="0" noProof="0" dirty="0" smtClean="0">
              <a:ln>
                <a:noFill/>
              </a:ln>
              <a:solidFill>
                <a:schemeClr val="tx1"/>
              </a:solidFill>
              <a:effectLst/>
              <a:uLnTx/>
              <a:uFillTx/>
              <a:latin typeface="Bauhaus 93" pitchFamily="82" charset="0"/>
            </a:endParaRPr>
          </a:p>
          <a:p>
            <a:pPr marL="411480" marR="0" lvl="0" indent="-342900" algn="ctr" defTabSz="914400" rtl="0" eaLnBrk="1" fontAlgn="auto" latinLnBrk="0" hangingPunct="1">
              <a:lnSpc>
                <a:spcPct val="100000"/>
              </a:lnSpc>
              <a:spcBef>
                <a:spcPts val="700"/>
              </a:spcBef>
              <a:spcAft>
                <a:spcPts val="0"/>
              </a:spcAft>
              <a:buClr>
                <a:schemeClr val="tx2"/>
              </a:buClr>
              <a:buSzPct val="95000"/>
              <a:buFont typeface="Wingdings"/>
              <a:buNone/>
              <a:tabLst/>
              <a:defRPr/>
            </a:pPr>
            <a:r>
              <a:rPr lang="en-US" sz="3000" dirty="0" smtClean="0">
                <a:latin typeface="Arial Black" pitchFamily="34" charset="0"/>
                <a:ea typeface="+mn-ea"/>
                <a:cs typeface="+mn-cs"/>
              </a:rPr>
              <a:t>   </a:t>
            </a:r>
            <a:r>
              <a:rPr lang="en-US" sz="3000" b="1" dirty="0" smtClean="0">
                <a:latin typeface="Brush Script MT" pitchFamily="66" charset="0"/>
              </a:rPr>
              <a:t>By</a:t>
            </a:r>
          </a:p>
          <a:p>
            <a:pPr marL="411480" marR="0" lvl="0" indent="-342900" algn="ctr" defTabSz="914400" rtl="0" eaLnBrk="1" fontAlgn="auto" latinLnBrk="0" hangingPunct="1">
              <a:lnSpc>
                <a:spcPct val="100000"/>
              </a:lnSpc>
              <a:spcBef>
                <a:spcPts val="700"/>
              </a:spcBef>
              <a:spcAft>
                <a:spcPts val="0"/>
              </a:spcAft>
              <a:buClr>
                <a:schemeClr val="tx2"/>
              </a:buClr>
              <a:buSzPct val="95000"/>
              <a:buFont typeface="Wingdings"/>
              <a:buNone/>
              <a:tabLst/>
              <a:defRPr/>
            </a:pPr>
            <a:r>
              <a:rPr lang="en-US" sz="3000" dirty="0" smtClean="0">
                <a:latin typeface="Arial Black" pitchFamily="34" charset="0"/>
                <a:ea typeface="+mn-ea"/>
                <a:cs typeface="+mn-cs"/>
              </a:rPr>
              <a:t>         </a:t>
            </a:r>
            <a:r>
              <a:rPr lang="en-US" sz="3000" i="1" dirty="0" smtClean="0">
                <a:latin typeface="Arial Black" pitchFamily="34" charset="0"/>
                <a:ea typeface="+mn-ea"/>
                <a:cs typeface="+mn-cs"/>
              </a:rPr>
              <a:t>Dietitian Tunde Ajobo </a:t>
            </a:r>
            <a:r>
              <a:rPr lang="en-US" sz="1500" dirty="0" smtClean="0">
                <a:latin typeface="Arial Black" pitchFamily="34" charset="0"/>
                <a:ea typeface="+mn-ea"/>
                <a:cs typeface="+mn-cs"/>
              </a:rPr>
              <a:t>(RD) </a:t>
            </a:r>
            <a:r>
              <a:rPr lang="en-US" sz="1500" dirty="0" smtClean="0">
                <a:latin typeface="Arial Black" pitchFamily="34" charset="0"/>
                <a:ea typeface="+mn-ea"/>
                <a:cs typeface="+mn-cs"/>
              </a:rPr>
              <a:t>MNDA</a:t>
            </a:r>
          </a:p>
          <a:p>
            <a:pPr marL="411480" marR="0" lvl="0" indent="-342900" algn="ctr" defTabSz="914400" rtl="0" eaLnBrk="1" fontAlgn="auto" latinLnBrk="0" hangingPunct="1">
              <a:lnSpc>
                <a:spcPct val="100000"/>
              </a:lnSpc>
              <a:spcBef>
                <a:spcPts val="700"/>
              </a:spcBef>
              <a:spcAft>
                <a:spcPts val="0"/>
              </a:spcAft>
              <a:buClr>
                <a:schemeClr val="tx2"/>
              </a:buClr>
              <a:buSzPct val="95000"/>
              <a:buFont typeface="Wingdings"/>
              <a:buNone/>
              <a:tabLst/>
              <a:defRPr/>
            </a:pPr>
            <a:r>
              <a:rPr lang="en-US" sz="1500" dirty="0" smtClean="0">
                <a:latin typeface="Arial Black" pitchFamily="34" charset="0"/>
                <a:ea typeface="+mn-ea"/>
                <a:cs typeface="+mn-cs"/>
              </a:rPr>
              <a:t>University College Hospital, Ibadan.</a:t>
            </a:r>
            <a:endParaRPr kumimoji="0" lang="en-US" sz="1500" b="0" i="0" u="none" strike="noStrike" kern="1200" cap="none" spc="0" normalizeH="0" baseline="0" noProof="0" dirty="0">
              <a:ln>
                <a:noFill/>
              </a:ln>
              <a:solidFill>
                <a:schemeClr val="tx1"/>
              </a:solidFill>
              <a:effectLst/>
              <a:uLnTx/>
              <a:uFillTx/>
              <a:latin typeface="Bodoni MT Black" pitchFamily="18"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5" presetClass="entr" presetSubtype="1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6" fill="hold" grpId="1"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1000" fill="hold"/>
                                        <p:tgtEl>
                                          <p:spTgt spid="4"/>
                                        </p:tgtEl>
                                        <p:attrNameLst>
                                          <p:attrName>ppt_x</p:attrName>
                                        </p:attrNameLst>
                                      </p:cBhvr>
                                      <p:tavLst>
                                        <p:tav tm="0">
                                          <p:val>
                                            <p:strVal val="1+#ppt_w/2"/>
                                          </p:val>
                                        </p:tav>
                                        <p:tav tm="100000">
                                          <p:val>
                                            <p:strVal val="#ppt_x"/>
                                          </p:val>
                                        </p:tav>
                                      </p:tavLst>
                                    </p:anim>
                                    <p:anim calcmode="lin" valueType="num">
                                      <p:cBhvr additive="base">
                                        <p:cTn id="22" dur="100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3000"/>
                            </p:stCondLst>
                            <p:childTnLst>
                              <p:par>
                                <p:cTn id="24" presetID="2" presetClass="entr" presetSubtype="6" fill="hold" nodeType="after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 calcmode="lin" valueType="num">
                                      <p:cBhvr additive="base">
                                        <p:cTn id="26"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27"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4" grpId="1"/>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304800"/>
            <a:ext cx="7498080" cy="5943600"/>
          </a:xfrm>
        </p:spPr>
        <p:txBody>
          <a:bodyPr>
            <a:normAutofit/>
          </a:bodyPr>
          <a:lstStyle/>
          <a:p>
            <a:pPr>
              <a:lnSpc>
                <a:spcPct val="150000"/>
              </a:lnSpc>
            </a:pPr>
            <a:r>
              <a:rPr lang="en-US" sz="3600" dirty="0" smtClean="0">
                <a:latin typeface="Calibri" pitchFamily="34" charset="0"/>
              </a:rPr>
              <a:t>Thus, we see that the choice, frequency and quality of the foods that we eat directly affect our health. Many follow a diet characterized by excessive calorie consumption and frequent nutritional imbalances.</a:t>
            </a:r>
            <a:endParaRPr lang="en-US" sz="3600" dirty="0"/>
          </a:p>
        </p:txBody>
      </p:sp>
    </p:spTree>
  </p:cSld>
  <p:clrMapOvr>
    <a:masterClrMapping/>
  </p:clrMapOvr>
  <p:transition spd="med">
    <p:pull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t78.jpg"/>
          <p:cNvPicPr>
            <a:picLocks noGrp="1" noChangeAspect="1"/>
          </p:cNvPicPr>
          <p:nvPr>
            <p:ph idx="1"/>
          </p:nvPr>
        </p:nvPicPr>
        <p:blipFill>
          <a:blip r:embed="rId2" cstate="print"/>
          <a:stretch>
            <a:fillRect/>
          </a:stretch>
        </p:blipFill>
        <p:spPr>
          <a:xfrm>
            <a:off x="0" y="0"/>
            <a:ext cx="9144000" cy="6857999"/>
          </a:xfrm>
          <a:prstGeom prst="rect">
            <a:avLst/>
          </a:prstGeom>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838200"/>
            <a:ext cx="7772400" cy="5715000"/>
          </a:xfrm>
        </p:spPr>
        <p:txBody>
          <a:bodyPr>
            <a:normAutofit/>
          </a:bodyPr>
          <a:lstStyle/>
          <a:p>
            <a:pPr algn="just">
              <a:buNone/>
            </a:pPr>
            <a:r>
              <a:rPr lang="en-US" sz="4000" dirty="0" smtClean="0"/>
              <a:t>    It is estimated that there are 76million cases of food borne illness in  the United State per year. Each year, food borne diseases cause more than 300,000 hospitalizations and an estimated 5,000 deaths.</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685800"/>
            <a:ext cx="7772400" cy="6172200"/>
          </a:xfrm>
        </p:spPr>
        <p:txBody>
          <a:bodyPr>
            <a:normAutofit fontScale="92500" lnSpcReduction="10000"/>
          </a:bodyPr>
          <a:lstStyle/>
          <a:p>
            <a:pPr algn="just">
              <a:lnSpc>
                <a:spcPct val="160000"/>
              </a:lnSpc>
              <a:buNone/>
            </a:pPr>
            <a:r>
              <a:rPr lang="en-US" sz="3200" dirty="0" smtClean="0"/>
              <a:t>	 </a:t>
            </a:r>
            <a:r>
              <a:rPr lang="en-US" sz="4000" dirty="0" smtClean="0"/>
              <a:t>Infacts, one of every 100 hospitalizations and one of every 500 deaths in the United States are thought to result from contaminated food.  It is estimated that from one in three to one in four people will suffer a food-borne illness each year.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228600"/>
            <a:ext cx="7772400" cy="6629400"/>
          </a:xfrm>
        </p:spPr>
        <p:txBody>
          <a:bodyPr>
            <a:normAutofit/>
          </a:bodyPr>
          <a:lstStyle/>
          <a:p>
            <a:pPr algn="just">
              <a:buNone/>
            </a:pPr>
            <a:r>
              <a:rPr lang="en-US" dirty="0" smtClean="0"/>
              <a:t>     </a:t>
            </a:r>
            <a:r>
              <a:rPr lang="en-US" sz="3600" dirty="0" smtClean="0"/>
              <a:t>The actual number of illness may be much higher because food borne illness is underreported and often misdiagnosed. Many people with mild cases do not seek medical help. Why? Because symptoms are often nonspecific-nausea, vomiting and diarrhea-food poisoning can be mistaken for the flu or some other common ailment.</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762000"/>
            <a:ext cx="3733800" cy="5593560"/>
          </a:xfrm>
        </p:spPr>
        <p:txBody>
          <a:bodyPr>
            <a:normAutofit fontScale="92500" lnSpcReduction="20000"/>
          </a:bodyPr>
          <a:lstStyle/>
          <a:p>
            <a:pPr algn="just">
              <a:buNone/>
            </a:pPr>
            <a:r>
              <a:rPr lang="en-US" dirty="0" smtClean="0"/>
              <a:t>		Looking back in history, around 460 BC,  Hippocrates recognized the essential relationship between food and health. He urged others to study closely  the daily dietary regimen he associate with good health.</a:t>
            </a:r>
          </a:p>
          <a:p>
            <a:pPr algn="just">
              <a:buNone/>
            </a:pPr>
            <a:r>
              <a:rPr lang="en-US" dirty="0" smtClean="0"/>
              <a:t>		</a:t>
            </a:r>
          </a:p>
          <a:p>
            <a:pPr>
              <a:buNone/>
            </a:pPr>
            <a:endParaRPr lang="en-US" dirty="0"/>
          </a:p>
        </p:txBody>
      </p:sp>
      <p:pic>
        <p:nvPicPr>
          <p:cNvPr id="5" name="Picture 4" descr="mediteranean"/>
          <p:cNvPicPr/>
          <p:nvPr/>
        </p:nvPicPr>
        <p:blipFill>
          <a:blip r:embed="rId2" cstate="print"/>
          <a:srcRect/>
          <a:stretch>
            <a:fillRect/>
          </a:stretch>
        </p:blipFill>
        <p:spPr bwMode="auto">
          <a:xfrm>
            <a:off x="4343400" y="304800"/>
            <a:ext cx="4800600" cy="64008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0" fill="hold"/>
                                        <p:tgtEl>
                                          <p:spTgt spid="5"/>
                                        </p:tgtEl>
                                        <p:attrNameLst>
                                          <p:attrName>ppt_w</p:attrName>
                                        </p:attrNameLst>
                                      </p:cBhvr>
                                      <p:tavLst>
                                        <p:tav tm="0" fmla="#ppt_w*sin(2.5*pi*$)">
                                          <p:val>
                                            <p:fltVal val="0"/>
                                          </p:val>
                                        </p:tav>
                                        <p:tav tm="100000">
                                          <p:val>
                                            <p:fltVal val="1"/>
                                          </p:val>
                                        </p:tav>
                                      </p:tavLst>
                                    </p:anim>
                                    <p:anim calcmode="lin" valueType="num">
                                      <p:cBhvr>
                                        <p:cTn id="8" dur="5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heel(4)">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heel(4)">
                                      <p:cBhvr>
                                        <p:cTn id="18"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9816.jpg"/>
          <p:cNvPicPr>
            <a:picLocks noChangeAspect="1"/>
          </p:cNvPicPr>
          <p:nvPr/>
        </p:nvPicPr>
        <p:blipFill>
          <a:blip r:embed="rId2" cstate="print"/>
          <a:stretch>
            <a:fillRect/>
          </a:stretch>
        </p:blipFill>
        <p:spPr>
          <a:xfrm>
            <a:off x="6172200" y="4480560"/>
            <a:ext cx="2971800" cy="2225040"/>
          </a:xfrm>
          <a:prstGeom prst="rect">
            <a:avLst/>
          </a:prstGeom>
        </p:spPr>
      </p:pic>
      <p:sp>
        <p:nvSpPr>
          <p:cNvPr id="3" name="Content Placeholder 2"/>
          <p:cNvSpPr>
            <a:spLocks noGrp="1"/>
          </p:cNvSpPr>
          <p:nvPr>
            <p:ph idx="1"/>
          </p:nvPr>
        </p:nvSpPr>
        <p:spPr>
          <a:xfrm>
            <a:off x="914400" y="0"/>
            <a:ext cx="7772400" cy="5638800"/>
          </a:xfrm>
        </p:spPr>
        <p:txBody>
          <a:bodyPr>
            <a:normAutofit lnSpcReduction="10000"/>
          </a:bodyPr>
          <a:lstStyle/>
          <a:p>
            <a:pPr algn="just">
              <a:lnSpc>
                <a:spcPct val="150000"/>
              </a:lnSpc>
              <a:buNone/>
            </a:pPr>
            <a:r>
              <a:rPr lang="en-US" dirty="0" smtClean="0"/>
              <a:t>	</a:t>
            </a:r>
            <a:r>
              <a:rPr lang="en-US" dirty="0" err="1" smtClean="0"/>
              <a:t>Theophrases</a:t>
            </a:r>
            <a:r>
              <a:rPr lang="en-US" dirty="0" smtClean="0"/>
              <a:t>, who lived from 370-285 BC, wrote Enquiry Into Plants, the first great botanical treatise that identified plants as sources of food and medicine. Sailors are well aware of this since 1747, when the Scottish physician James Lind demonstrated that eating two oranges and a lemon daily prevented and cured scurvy.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cTn>
                              </p:par>
                            </p:childTnLst>
                          </p:cTn>
                        </p:par>
                        <p:par>
                          <p:cTn id="14" fill="hold">
                            <p:stCondLst>
                              <p:cond delay="2000"/>
                            </p:stCondLst>
                            <p:childTnLst>
                              <p:par>
                                <p:cTn id="15" presetID="30"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800" decel="100000"/>
                                        <p:tgtEl>
                                          <p:spTgt spid="3">
                                            <p:txEl>
                                              <p:pRg st="0" end="0"/>
                                            </p:txEl>
                                          </p:spTgt>
                                        </p:tgtEl>
                                      </p:cBhvr>
                                    </p:animEffect>
                                    <p:anim calcmode="lin" valueType="num">
                                      <p:cBhvr>
                                        <p:cTn id="1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JOBO   TUNDE\My Documents\My Pictures\scurvy1.jpg"/>
          <p:cNvPicPr>
            <a:picLocks noGrp="1" noChangeAspect="1" noChangeArrowheads="1"/>
          </p:cNvPicPr>
          <p:nvPr>
            <p:ph idx="1"/>
          </p:nvPr>
        </p:nvPicPr>
        <p:blipFill>
          <a:blip r:embed="rId2" cstate="print"/>
          <a:srcRect/>
          <a:stretch>
            <a:fillRect/>
          </a:stretch>
        </p:blipFill>
        <p:spPr bwMode="auto">
          <a:xfrm>
            <a:off x="990601" y="1"/>
            <a:ext cx="5389562" cy="4195762"/>
          </a:xfrm>
          <a:prstGeom prst="rect">
            <a:avLst/>
          </a:prstGeom>
          <a:noFill/>
        </p:spPr>
      </p:pic>
      <p:pic>
        <p:nvPicPr>
          <p:cNvPr id="65538" name="Picture 2" descr="C:\Documents and Settings\AJOBO   TUNDE\My Documents\My Pictures\scurvy2.jpg"/>
          <p:cNvPicPr>
            <a:picLocks noChangeAspect="1" noChangeArrowheads="1"/>
          </p:cNvPicPr>
          <p:nvPr/>
        </p:nvPicPr>
        <p:blipFill>
          <a:blip r:embed="rId3" cstate="print"/>
          <a:srcRect/>
          <a:stretch>
            <a:fillRect/>
          </a:stretch>
        </p:blipFill>
        <p:spPr bwMode="auto">
          <a:xfrm>
            <a:off x="3557588" y="3352800"/>
            <a:ext cx="5586412" cy="3505200"/>
          </a:xfrm>
          <a:prstGeom prst="rect">
            <a:avLst/>
          </a:prstGeom>
          <a:noFill/>
        </p:spPr>
      </p:pic>
    </p:spTree>
  </p:cSld>
  <p:clrMapOvr>
    <a:masterClrMapping/>
  </p:clrMapOvr>
  <p:transition spd="slow">
    <p:wheel spokes="8"/>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381000"/>
            <a:ext cx="7772400" cy="5974560"/>
          </a:xfrm>
        </p:spPr>
        <p:txBody>
          <a:bodyPr>
            <a:normAutofit fontScale="92500"/>
          </a:bodyPr>
          <a:lstStyle/>
          <a:p>
            <a:pPr algn="just">
              <a:lnSpc>
                <a:spcPct val="150000"/>
              </a:lnSpc>
              <a:buNone/>
            </a:pPr>
            <a:r>
              <a:rPr lang="en-US" dirty="0" smtClean="0"/>
              <a:t>	</a:t>
            </a:r>
            <a:r>
              <a:rPr lang="en-US" sz="3600" dirty="0" smtClean="0"/>
              <a:t>Pliny the Elder, the author of Natural History, lived from AD 22-79. He found wide spread adulterations in the food supply, describing bread as being full of “chalk”  vegetable meals and even cattle fodder. He also found that pepper was often adulterated with juniper berries.</a:t>
            </a:r>
          </a:p>
          <a:p>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762000"/>
            <a:ext cx="7772400" cy="5822160"/>
          </a:xfrm>
        </p:spPr>
        <p:txBody>
          <a:bodyPr>
            <a:normAutofit fontScale="92500" lnSpcReduction="10000"/>
          </a:bodyPr>
          <a:lstStyle/>
          <a:p>
            <a:pPr algn="just">
              <a:lnSpc>
                <a:spcPct val="150000"/>
              </a:lnSpc>
            </a:pPr>
            <a:r>
              <a:rPr lang="en-US" sz="3600" dirty="0" smtClean="0"/>
              <a:t>Food fortification began in the United State in 1924 with the introduction of iodized salt in Michigan. Studies showed that the incident of goiter a swelling of the thyroid gland cause by iodine deficiency. Iodized salt, virtually eliminating iodine deficiency as a serious health treat by the 1930s.</a:t>
            </a:r>
          </a:p>
          <a:p>
            <a:pPr algn="just"/>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8" dur="5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66800" y="457200"/>
            <a:ext cx="8077200" cy="5562600"/>
          </a:xfrm>
        </p:spPr>
        <p:txBody>
          <a:bodyPr>
            <a:normAutofit fontScale="92500" lnSpcReduction="20000"/>
          </a:bodyPr>
          <a:lstStyle/>
          <a:p>
            <a:r>
              <a:rPr lang="en-US" sz="3500" b="1" i="1" dirty="0" smtClean="0">
                <a:latin typeface="Bodoni MT Black" pitchFamily="18" charset="0"/>
              </a:rPr>
              <a:t>Introduction</a:t>
            </a:r>
            <a:endParaRPr lang="en-US" sz="3500" i="1" dirty="0" smtClean="0">
              <a:latin typeface="Bodoni MT Black" pitchFamily="18" charset="0"/>
            </a:endParaRPr>
          </a:p>
          <a:p>
            <a:pPr algn="just">
              <a:lnSpc>
                <a:spcPct val="150000"/>
              </a:lnSpc>
            </a:pPr>
            <a:r>
              <a:rPr lang="en-US" sz="3500" dirty="0" smtClean="0"/>
              <a:t>   </a:t>
            </a:r>
            <a:r>
              <a:rPr lang="en-US" sz="3900" dirty="0" smtClean="0"/>
              <a:t>Human require six basic dietary components to support growth and maintain life and health. They are carbohydrates, proteins, fats and oil (Macro nutrients) vitamins, minerals (Micro-nutrients) and water. </a:t>
            </a:r>
          </a:p>
          <a:p>
            <a:pPr algn="just"/>
            <a:r>
              <a:rPr lang="en-US" sz="3900" dirty="0" smtClean="0"/>
              <a:t>	</a:t>
            </a:r>
            <a:endParaRPr lang="en-US" sz="3900" dirty="0"/>
          </a:p>
        </p:txBody>
      </p:sp>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ircle(in)">
                                      <p:cBhvr>
                                        <p:cTn id="11" dur="2000"/>
                                        <p:tgtEl>
                                          <p:spTgt spid="3">
                                            <p:txEl>
                                              <p:pRg st="1" end="1"/>
                                            </p:txEl>
                                          </p:spTgt>
                                        </p:tgtEl>
                                      </p:cBhvr>
                                    </p:animEffect>
                                  </p:child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ircle(in)">
                                      <p:cBhvr>
                                        <p:cTn id="15"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C:\Documents and Settings\AJOBO   TUNDE\My Documents\My Pictures\goiter.jpg"/>
          <p:cNvPicPr>
            <a:picLocks noGrp="1" noChangeAspect="1" noChangeArrowheads="1"/>
          </p:cNvPicPr>
          <p:nvPr>
            <p:ph idx="1"/>
          </p:nvPr>
        </p:nvPicPr>
        <p:blipFill>
          <a:blip r:embed="rId2" cstate="print"/>
          <a:srcRect/>
          <a:stretch>
            <a:fillRect/>
          </a:stretch>
        </p:blipFill>
        <p:spPr bwMode="auto">
          <a:xfrm>
            <a:off x="0" y="1"/>
            <a:ext cx="9144000" cy="6858000"/>
          </a:xfrm>
          <a:prstGeom prst="rect">
            <a:avLst/>
          </a:prstGeom>
          <a:noFill/>
        </p:spPr>
      </p:pic>
    </p:spTree>
  </p:cSld>
  <p:clrMapOvr>
    <a:masterClrMapping/>
  </p:clrMapOvr>
  <p:transition spd="slow">
    <p:zoom dir="in"/>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685800"/>
            <a:ext cx="7772400" cy="5669760"/>
          </a:xfrm>
        </p:spPr>
        <p:txBody>
          <a:bodyPr>
            <a:normAutofit fontScale="85000" lnSpcReduction="10000"/>
          </a:bodyPr>
          <a:lstStyle/>
          <a:p>
            <a:pPr algn="just">
              <a:lnSpc>
                <a:spcPct val="150000"/>
              </a:lnSpc>
            </a:pPr>
            <a:r>
              <a:rPr lang="en-US" sz="3600" dirty="0" smtClean="0"/>
              <a:t>In the early 1900s, pellagra occurred to some extent in every state, and mortality statistics indicated that it was the most severe nutritional deficiency ever recorded in U.S. history. Pellagra – disease of 3 Ds. Dermatitis, diarrhea and dementia. In 1937, the disease was tied directly to a dietary deficiency in B vitamin niacin. </a:t>
            </a:r>
          </a:p>
          <a:p>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C:\Documents and Settings\AJOBO   TUNDE\My Documents\My Pictures\damatitits.jpg"/>
          <p:cNvPicPr>
            <a:picLocks noGrp="1" noChangeAspect="1" noChangeArrowheads="1"/>
          </p:cNvPicPr>
          <p:nvPr>
            <p:ph idx="1"/>
          </p:nvPr>
        </p:nvPicPr>
        <p:blipFill>
          <a:blip r:embed="rId2" cstate="print"/>
          <a:srcRect/>
          <a:stretch>
            <a:fillRect/>
          </a:stretch>
        </p:blipFill>
        <p:spPr bwMode="auto">
          <a:xfrm>
            <a:off x="0" y="0"/>
            <a:ext cx="5410200" cy="6858000"/>
          </a:xfrm>
          <a:prstGeom prst="rect">
            <a:avLst/>
          </a:prstGeom>
          <a:noFill/>
        </p:spPr>
      </p:pic>
      <p:pic>
        <p:nvPicPr>
          <p:cNvPr id="63491" name="Picture 3" descr="C:\Documents and Settings\AJOBO   TUNDE\My Documents\My Pictures\dermatitis2.jpg"/>
          <p:cNvPicPr>
            <a:picLocks noChangeAspect="1" noChangeArrowheads="1"/>
          </p:cNvPicPr>
          <p:nvPr/>
        </p:nvPicPr>
        <p:blipFill>
          <a:blip r:embed="rId3" cstate="print"/>
          <a:srcRect/>
          <a:stretch>
            <a:fillRect/>
          </a:stretch>
        </p:blipFill>
        <p:spPr bwMode="auto">
          <a:xfrm flipH="1">
            <a:off x="5562600" y="2562224"/>
            <a:ext cx="3581398" cy="4295775"/>
          </a:xfrm>
          <a:prstGeom prst="rect">
            <a:avLst/>
          </a:prstGeom>
          <a:noFill/>
        </p:spPr>
      </p:pic>
      <p:pic>
        <p:nvPicPr>
          <p:cNvPr id="63492" name="Picture 4" descr="C:\Documents and Settings\AJOBO   TUNDE\My Documents\My Pictures\dermatitis.bmp"/>
          <p:cNvPicPr>
            <a:picLocks noChangeAspect="1" noChangeArrowheads="1"/>
          </p:cNvPicPr>
          <p:nvPr/>
        </p:nvPicPr>
        <p:blipFill>
          <a:blip r:embed="rId4" cstate="print"/>
          <a:srcRect/>
          <a:stretch>
            <a:fillRect/>
          </a:stretch>
        </p:blipFill>
        <p:spPr bwMode="auto">
          <a:xfrm>
            <a:off x="5562600" y="0"/>
            <a:ext cx="3581400" cy="2514600"/>
          </a:xfrm>
          <a:prstGeom prst="rect">
            <a:avLst/>
          </a:prstGeom>
          <a:noFill/>
        </p:spPr>
      </p:pic>
    </p:spTree>
  </p:cSld>
  <p:clrMapOvr>
    <a:masterClrMapping/>
  </p:clrMapOvr>
  <p:transition spd="slow">
    <p:circl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066800"/>
            <a:ext cx="7772400" cy="4572000"/>
          </a:xfrm>
        </p:spPr>
        <p:txBody>
          <a:bodyPr>
            <a:normAutofit/>
          </a:bodyPr>
          <a:lstStyle/>
          <a:p>
            <a:pPr algn="just">
              <a:buNone/>
            </a:pPr>
            <a:r>
              <a:rPr lang="en-US" sz="3200" dirty="0" smtClean="0"/>
              <a:t>	</a:t>
            </a:r>
            <a:r>
              <a:rPr lang="en-US" sz="4000" dirty="0" smtClean="0"/>
              <a:t>Moreover, an over abundance of sugar, over indulgence in processed foods and lack of control in portion size, contribute to Epidemics of dental caries, cardiovascular disease, diabetes and obesity.</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381000"/>
            <a:ext cx="7772400" cy="6477000"/>
          </a:xfrm>
        </p:spPr>
        <p:txBody>
          <a:bodyPr>
            <a:normAutofit/>
          </a:bodyPr>
          <a:lstStyle/>
          <a:p>
            <a:pPr algn="just">
              <a:lnSpc>
                <a:spcPct val="150000"/>
              </a:lnSpc>
              <a:buNone/>
            </a:pPr>
            <a:r>
              <a:rPr lang="en-US" dirty="0" smtClean="0"/>
              <a:t>	</a:t>
            </a:r>
            <a:r>
              <a:rPr lang="en-US" sz="3200" dirty="0" smtClean="0"/>
              <a:t>Conclusively, foods can prevent and cure diseases but they can also cause them. Therefore, the best diet is not one that includes “ a little of everything” but one that avoids the harmful and makes moderate use of the beneficial. What needs work is individual commitment to healthier eating and an active lifestyle</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09600"/>
            <a:ext cx="7772400" cy="4572000"/>
          </a:xfrm>
        </p:spPr>
        <p:txBody>
          <a:bodyPr/>
          <a:lstStyle/>
          <a:p>
            <a:pPr algn="just">
              <a:buNone/>
            </a:pPr>
            <a:r>
              <a:rPr lang="en-US" dirty="0" smtClean="0"/>
              <a:t>	</a:t>
            </a:r>
            <a:r>
              <a:rPr lang="en-US" sz="3200" dirty="0" smtClean="0"/>
              <a:t> </a:t>
            </a:r>
            <a:r>
              <a:rPr lang="en-US" sz="4000" dirty="0" smtClean="0"/>
              <a:t>Less sugar, more whole-grain cereals and breads, three to four fresh fruits a day, green vegetables and so on, coupled with exercise routines could make a remarkable difference in the overall health.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685800"/>
            <a:ext cx="7772400" cy="4572000"/>
          </a:xfrm>
        </p:spPr>
        <p:txBody>
          <a:bodyPr>
            <a:normAutofit/>
          </a:bodyPr>
          <a:lstStyle/>
          <a:p>
            <a:pPr algn="just">
              <a:lnSpc>
                <a:spcPct val="150000"/>
              </a:lnSpc>
            </a:pPr>
            <a:r>
              <a:rPr lang="en-US" sz="3600" dirty="0" smtClean="0"/>
              <a:t>There is need to safe guide nutrient lost from farm to table and prevent food adulteration and chemicals that are injurious to human health. I will end with these two quotations:</a:t>
            </a:r>
            <a:endParaRPr lang="en-US" sz="3600" dirty="0"/>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49" presetClass="entr" presetSubtype="0" decel="100000" fill="hold" grpId="1"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3"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381000"/>
            <a:ext cx="7498080" cy="5867400"/>
          </a:xfrm>
        </p:spPr>
        <p:txBody>
          <a:bodyPr>
            <a:normAutofit/>
          </a:bodyPr>
          <a:lstStyle/>
          <a:p>
            <a:pPr>
              <a:lnSpc>
                <a:spcPct val="150000"/>
              </a:lnSpc>
            </a:pPr>
            <a:r>
              <a:rPr lang="en-US" sz="3600" dirty="0" smtClean="0"/>
              <a:t>“The doctor of the future will give no medicines, but will interest his patients in the care of the human body, in DIET and in the cause and prevention of Diseases”. Thomas Edison (1847-1931).</a:t>
            </a:r>
            <a:endParaRPr lang="en-US" sz="3600" dirty="0"/>
          </a:p>
        </p:txBody>
      </p:sp>
    </p:spTree>
  </p:cSld>
  <p:clrMapOvr>
    <a:masterClrMapping/>
  </p:clrMapOvr>
  <p:transition spd="med">
    <p:zoom dir="in"/>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609600"/>
            <a:ext cx="7543800" cy="5745960"/>
          </a:xfrm>
        </p:spPr>
        <p:txBody>
          <a:bodyPr>
            <a:normAutofit/>
          </a:bodyPr>
          <a:lstStyle/>
          <a:p>
            <a:pPr algn="just">
              <a:buNone/>
            </a:pPr>
            <a:r>
              <a:rPr lang="en-US" sz="4000" dirty="0" smtClean="0"/>
              <a:t>  He who does not know food, how can he understand the diseases of man?	</a:t>
            </a:r>
          </a:p>
          <a:p>
            <a:pPr algn="just">
              <a:buNone/>
            </a:pPr>
            <a:r>
              <a:rPr lang="en-US" sz="4000" dirty="0" smtClean="0"/>
              <a:t>“May your food be your medicine and your medicine be your FOOD”. Hippocrates; Greek Physician 5</a:t>
            </a:r>
            <a:r>
              <a:rPr lang="en-US" sz="4000" baseline="30000" dirty="0" smtClean="0"/>
              <a:t>th</a:t>
            </a:r>
            <a:r>
              <a:rPr lang="en-US" sz="4000" dirty="0" smtClean="0"/>
              <a:t> centuries” BC.</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8" dur="5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9" fill="hold">
                            <p:stCondLst>
                              <p:cond delay="5000"/>
                            </p:stCondLst>
                            <p:childTnLst>
                              <p:par>
                                <p:cTn id="10" presetID="19" presetClass="entr" presetSubtype="10"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3" dur="5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762000"/>
            <a:ext cx="7772400" cy="4572000"/>
          </a:xfrm>
        </p:spPr>
        <p:txBody>
          <a:bodyPr>
            <a:normAutofit/>
          </a:bodyPr>
          <a:lstStyle/>
          <a:p>
            <a:pPr algn="ctr">
              <a:buFont typeface="Wingdings" pitchFamily="2" charset="2"/>
              <a:buNone/>
            </a:pPr>
            <a:r>
              <a:rPr lang="en-US" sz="9600" b="1" dirty="0" smtClean="0">
                <a:latin typeface="Monotype Corsiva" pitchFamily="66" charset="0"/>
              </a:rPr>
              <a:t>Thank  You!</a:t>
            </a:r>
          </a:p>
          <a:p>
            <a:pPr algn="ctr">
              <a:lnSpc>
                <a:spcPct val="90000"/>
              </a:lnSpc>
              <a:buFont typeface="Wingdings" pitchFamily="2" charset="2"/>
              <a:buNone/>
            </a:pPr>
            <a:r>
              <a:rPr lang="en-US" sz="4400" b="1" dirty="0" smtClean="0">
                <a:latin typeface="Monotype Corsiva" pitchFamily="66" charset="0"/>
              </a:rPr>
              <a:t>for listening</a:t>
            </a:r>
            <a:r>
              <a:rPr lang="en-US" sz="4800" b="1" dirty="0" smtClean="0">
                <a:latin typeface="Monotype Corsiva" pitchFamily="66" charset="0"/>
              </a:rPr>
              <a:t>!</a:t>
            </a:r>
            <a:endParaRPr lang="en-US" sz="4800" b="1" dirty="0">
              <a:latin typeface="Monotype Corsiva" pitchFamily="66" charset="0"/>
            </a:endParaRPr>
          </a:p>
        </p:txBody>
      </p:sp>
      <p:graphicFrame>
        <p:nvGraphicFramePr>
          <p:cNvPr id="26626" name="Object 2"/>
          <p:cNvGraphicFramePr>
            <a:graphicFrameLocks noChangeAspect="1"/>
          </p:cNvGraphicFramePr>
          <p:nvPr/>
        </p:nvGraphicFramePr>
        <p:xfrm>
          <a:off x="3276600" y="4648200"/>
          <a:ext cx="2757488" cy="1700213"/>
        </p:xfrm>
        <a:graphic>
          <a:graphicData uri="http://schemas.openxmlformats.org/presentationml/2006/ole">
            <p:oleObj spid="_x0000_s26626" name="CorelDRAW" r:id="rId3" imgW="4168440" imgH="257148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edge">
                                      <p:cBhvr>
                                        <p:cTn id="12" dur="2000"/>
                                        <p:tgtEl>
                                          <p:spTgt spid="3">
                                            <p:txEl>
                                              <p:pRg st="1" end="1"/>
                                            </p:txEl>
                                          </p:spTgt>
                                        </p:tgtEl>
                                      </p:cBhvr>
                                    </p:animEffect>
                                  </p:childTnLst>
                                </p:cTn>
                              </p:par>
                            </p:childTnLst>
                          </p:cTn>
                        </p:par>
                        <p:par>
                          <p:cTn id="13" fill="hold">
                            <p:stCondLst>
                              <p:cond delay="2000"/>
                            </p:stCondLst>
                            <p:childTnLst>
                              <p:par>
                                <p:cTn id="14" presetID="20" presetClass="entr" presetSubtype="0" fill="hold" nodeType="afterEffect">
                                  <p:stCondLst>
                                    <p:cond delay="0"/>
                                  </p:stCondLst>
                                  <p:childTnLst>
                                    <p:set>
                                      <p:cBhvr>
                                        <p:cTn id="15" dur="1" fill="hold">
                                          <p:stCondLst>
                                            <p:cond delay="0"/>
                                          </p:stCondLst>
                                        </p:cTn>
                                        <p:tgtEl>
                                          <p:spTgt spid="26626"/>
                                        </p:tgtEl>
                                        <p:attrNameLst>
                                          <p:attrName>style.visibility</p:attrName>
                                        </p:attrNameLst>
                                      </p:cBhvr>
                                      <p:to>
                                        <p:strVal val="visible"/>
                                      </p:to>
                                    </p:set>
                                    <p:animEffect transition="in" filter="wedge">
                                      <p:cBhvr>
                                        <p:cTn id="16" dur="2000"/>
                                        <p:tgtEl>
                                          <p:spTgt spid="26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304800"/>
            <a:ext cx="7498080" cy="5943600"/>
          </a:xfrm>
        </p:spPr>
        <p:txBody>
          <a:bodyPr/>
          <a:lstStyle/>
          <a:p>
            <a:pPr>
              <a:lnSpc>
                <a:spcPct val="150000"/>
              </a:lnSpc>
            </a:pPr>
            <a:r>
              <a:rPr lang="en-US" dirty="0" smtClean="0"/>
              <a:t>Scientific evidence has only recently established the fact that some nutrients in our diet are agents that cause or cure certain diseases. Food  - Natural or manufactured product, solid or liquid, that contains one or more of the nutrients that the human organism requires for the </a:t>
            </a:r>
            <a:r>
              <a:rPr lang="en-US" smtClean="0"/>
              <a:t>development and vital </a:t>
            </a:r>
            <a:r>
              <a:rPr lang="en-US" dirty="0" smtClean="0"/>
              <a:t>functions.</a:t>
            </a:r>
            <a:endParaRPr lang="en-US" dirty="0"/>
          </a:p>
        </p:txBody>
      </p:sp>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0" name="Object 2"/>
          <p:cNvGraphicFramePr>
            <a:graphicFrameLocks noChangeAspect="1"/>
          </p:cNvGraphicFramePr>
          <p:nvPr/>
        </p:nvGraphicFramePr>
        <p:xfrm>
          <a:off x="0" y="0"/>
          <a:ext cx="9144000" cy="6858000"/>
        </p:xfrm>
        <a:graphic>
          <a:graphicData uri="http://schemas.openxmlformats.org/presentationml/2006/ole">
            <p:oleObj spid="_x0000_s27650" name="Document" r:id="rId3" imgW="4230000" imgH="6063840" progId="Word.Document.12">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additive="base">
                                        <p:cTn id="7" dur="500" fill="hold"/>
                                        <p:tgtEl>
                                          <p:spTgt spid="27650"/>
                                        </p:tgtEl>
                                        <p:attrNameLst>
                                          <p:attrName>ppt_x</p:attrName>
                                        </p:attrNameLst>
                                      </p:cBhvr>
                                      <p:tavLst>
                                        <p:tav tm="0">
                                          <p:val>
                                            <p:strVal val="#ppt_x"/>
                                          </p:val>
                                        </p:tav>
                                        <p:tav tm="100000">
                                          <p:val>
                                            <p:strVal val="#ppt_x"/>
                                          </p:val>
                                        </p:tav>
                                      </p:tavLst>
                                    </p:anim>
                                    <p:anim calcmode="lin" valueType="num">
                                      <p:cBhvr additive="base">
                                        <p:cTn id="8" dur="500" fill="hold"/>
                                        <p:tgtEl>
                                          <p:spTgt spid="2765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1" presetClass="entr" presetSubtype="4" fill="hold" nodeType="afterEffect">
                                  <p:stCondLst>
                                    <p:cond delay="0"/>
                                  </p:stCondLst>
                                  <p:childTnLst>
                                    <p:set>
                                      <p:cBhvr>
                                        <p:cTn id="11" dur="1" fill="hold">
                                          <p:stCondLst>
                                            <p:cond delay="0"/>
                                          </p:stCondLst>
                                        </p:cTn>
                                        <p:tgtEl>
                                          <p:spTgt spid="27650"/>
                                        </p:tgtEl>
                                        <p:attrNameLst>
                                          <p:attrName>style.visibility</p:attrName>
                                        </p:attrNameLst>
                                      </p:cBhvr>
                                      <p:to>
                                        <p:strVal val="visible"/>
                                      </p:to>
                                    </p:set>
                                    <p:animEffect transition="in" filter="wheel(4)">
                                      <p:cBhvr>
                                        <p:cTn id="12" dur="20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38200"/>
            <a:ext cx="7848600" cy="5517360"/>
          </a:xfrm>
        </p:spPr>
        <p:txBody>
          <a:bodyPr/>
          <a:lstStyle/>
          <a:p>
            <a:pPr algn="just">
              <a:buNone/>
            </a:pPr>
            <a:r>
              <a:rPr lang="en-US" sz="3200" dirty="0" smtClean="0"/>
              <a:t>	</a:t>
            </a:r>
            <a:r>
              <a:rPr lang="en-US" sz="4000" dirty="0" smtClean="0"/>
              <a:t>It was first demonstrated in studies with laboratory  animals and later on humans that the lack of certain foods in the diet caused deficiency diseases, such as rickets, and that the inclusion of other foods cured patients with those diseases.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C:\Documents and Settings\AJOBO   TUNDE\My Documents\My Pictures\ricket1.jpg"/>
          <p:cNvPicPr>
            <a:picLocks noGrp="1" noChangeAspect="1" noChangeArrowheads="1"/>
          </p:cNvPicPr>
          <p:nvPr>
            <p:ph idx="1"/>
          </p:nvPr>
        </p:nvPicPr>
        <p:blipFill>
          <a:blip r:embed="rId2" cstate="print"/>
          <a:srcRect/>
          <a:stretch>
            <a:fillRect/>
          </a:stretch>
        </p:blipFill>
        <p:spPr bwMode="auto">
          <a:xfrm>
            <a:off x="1" y="1"/>
            <a:ext cx="3809999" cy="6858000"/>
          </a:xfrm>
          <a:prstGeom prst="rect">
            <a:avLst/>
          </a:prstGeom>
          <a:noFill/>
        </p:spPr>
      </p:pic>
      <p:pic>
        <p:nvPicPr>
          <p:cNvPr id="67587" name="Picture 3" descr="C:\Documents and Settings\AJOBO   TUNDE\My Documents\My Pictures\ricket3.jpg"/>
          <p:cNvPicPr>
            <a:picLocks noChangeAspect="1" noChangeArrowheads="1"/>
          </p:cNvPicPr>
          <p:nvPr/>
        </p:nvPicPr>
        <p:blipFill>
          <a:blip r:embed="rId3" cstate="print"/>
          <a:srcRect/>
          <a:stretch>
            <a:fillRect/>
          </a:stretch>
        </p:blipFill>
        <p:spPr bwMode="auto">
          <a:xfrm>
            <a:off x="3733800" y="0"/>
            <a:ext cx="5410199" cy="6858000"/>
          </a:xfrm>
          <a:prstGeom prst="rect">
            <a:avLst/>
          </a:prstGeom>
          <a:noFill/>
        </p:spPr>
      </p:pic>
    </p:spTree>
  </p:cSld>
  <p:clrMapOvr>
    <a:masterClrMapping/>
  </p:clrMapOvr>
  <p:transition spd="slow">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6400800" y="4712777"/>
            <a:ext cx="2743199" cy="2069023"/>
          </a:xfrm>
          <a:prstGeom prst="rect">
            <a:avLst/>
          </a:prstGeom>
          <a:noFill/>
          <a:ln w="9525">
            <a:noFill/>
            <a:miter lim="800000"/>
            <a:headEnd/>
            <a:tailEnd/>
          </a:ln>
          <a:effectLst/>
        </p:spPr>
      </p:pic>
      <p:sp>
        <p:nvSpPr>
          <p:cNvPr id="3" name="Content Placeholder 2"/>
          <p:cNvSpPr>
            <a:spLocks noGrp="1"/>
          </p:cNvSpPr>
          <p:nvPr>
            <p:ph idx="1"/>
          </p:nvPr>
        </p:nvSpPr>
        <p:spPr>
          <a:xfrm>
            <a:off x="914400" y="457200"/>
            <a:ext cx="8001000" cy="5898360"/>
          </a:xfrm>
        </p:spPr>
        <p:txBody>
          <a:bodyPr>
            <a:normAutofit/>
          </a:bodyPr>
          <a:lstStyle/>
          <a:p>
            <a:pPr algn="just">
              <a:buNone/>
            </a:pPr>
            <a:r>
              <a:rPr lang="en-US" dirty="0" smtClean="0"/>
              <a:t>	</a:t>
            </a:r>
            <a:r>
              <a:rPr lang="en-US" sz="3200" dirty="0" smtClean="0"/>
              <a:t>In recent years, nutritional investigation has concentrated on the effect diet has on the prevention and treatment of circulatory disease, diabetes, cancer and obesity, since these are currently the most frequent. Population and clinical studies have demonstrated, for example, that the abundant use of fruits, as well as vegetables, are rich in powerful antioxidants such as vitamins A, C and E, selenium and </a:t>
            </a:r>
            <a:r>
              <a:rPr lang="en-US" sz="3200" dirty="0" err="1" smtClean="0"/>
              <a:t>flavonoids</a:t>
            </a:r>
            <a:r>
              <a:rPr lang="en-US" sz="3200" dirty="0" smtClean="0"/>
              <a:t>. </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par>
                          <p:cTn id="21" fill="hold">
                            <p:stCondLst>
                              <p:cond delay="2000"/>
                            </p:stCondLst>
                            <p:childTnLst>
                              <p:par>
                                <p:cTn id="22" presetID="49" presetClass="entr" presetSubtype="0" decel="100000" fill="hold" nodeType="afterEffect">
                                  <p:stCondLst>
                                    <p:cond delay="0"/>
                                  </p:stCondLst>
                                  <p:childTnLst>
                                    <p:set>
                                      <p:cBhvr>
                                        <p:cTn id="23" dur="1" fill="hold">
                                          <p:stCondLst>
                                            <p:cond delay="0"/>
                                          </p:stCondLst>
                                        </p:cTn>
                                        <p:tgtEl>
                                          <p:spTgt spid="1026"/>
                                        </p:tgtEl>
                                        <p:attrNameLst>
                                          <p:attrName>style.visibility</p:attrName>
                                        </p:attrNameLst>
                                      </p:cBhvr>
                                      <p:to>
                                        <p:strVal val="visible"/>
                                      </p:to>
                                    </p:set>
                                    <p:anim calcmode="lin" valueType="num">
                                      <p:cBhvr>
                                        <p:cTn id="24" dur="500" fill="hold"/>
                                        <p:tgtEl>
                                          <p:spTgt spid="1026"/>
                                        </p:tgtEl>
                                        <p:attrNameLst>
                                          <p:attrName>ppt_w</p:attrName>
                                        </p:attrNameLst>
                                      </p:cBhvr>
                                      <p:tavLst>
                                        <p:tav tm="0">
                                          <p:val>
                                            <p:fltVal val="0"/>
                                          </p:val>
                                        </p:tav>
                                        <p:tav tm="100000">
                                          <p:val>
                                            <p:strVal val="#ppt_w"/>
                                          </p:val>
                                        </p:tav>
                                      </p:tavLst>
                                    </p:anim>
                                    <p:anim calcmode="lin" valueType="num">
                                      <p:cBhvr>
                                        <p:cTn id="25" dur="500" fill="hold"/>
                                        <p:tgtEl>
                                          <p:spTgt spid="1026"/>
                                        </p:tgtEl>
                                        <p:attrNameLst>
                                          <p:attrName>ppt_h</p:attrName>
                                        </p:attrNameLst>
                                      </p:cBhvr>
                                      <p:tavLst>
                                        <p:tav tm="0">
                                          <p:val>
                                            <p:fltVal val="0"/>
                                          </p:val>
                                        </p:tav>
                                        <p:tav tm="100000">
                                          <p:val>
                                            <p:strVal val="#ppt_h"/>
                                          </p:val>
                                        </p:tav>
                                      </p:tavLst>
                                    </p:anim>
                                    <p:anim calcmode="lin" valueType="num">
                                      <p:cBhvr>
                                        <p:cTn id="26" dur="500" fill="hold"/>
                                        <p:tgtEl>
                                          <p:spTgt spid="1026"/>
                                        </p:tgtEl>
                                        <p:attrNameLst>
                                          <p:attrName>style.rotation</p:attrName>
                                        </p:attrNameLst>
                                      </p:cBhvr>
                                      <p:tavLst>
                                        <p:tav tm="0">
                                          <p:val>
                                            <p:fltVal val="360"/>
                                          </p:val>
                                        </p:tav>
                                        <p:tav tm="100000">
                                          <p:val>
                                            <p:fltVal val="0"/>
                                          </p:val>
                                        </p:tav>
                                      </p:tavLst>
                                    </p:anim>
                                    <p:animEffect transition="in" filter="fade">
                                      <p:cBhvr>
                                        <p:cTn id="2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09600"/>
            <a:ext cx="7772400" cy="4572000"/>
          </a:xfrm>
        </p:spPr>
        <p:txBody>
          <a:bodyPr>
            <a:normAutofit/>
          </a:bodyPr>
          <a:lstStyle/>
          <a:p>
            <a:pPr algn="just"/>
            <a:r>
              <a:rPr lang="en-US" sz="4000" dirty="0" smtClean="0"/>
              <a:t>They prevent premature aging, avoid cancer and enhance the immune system. They also contain hundreds of substances known as phytochemicals that carry out important preventive and healing functions. </a:t>
            </a:r>
            <a:endParaRPr lang="en-US" sz="4000" dirty="0"/>
          </a:p>
        </p:txBody>
      </p:sp>
      <p:pic>
        <p:nvPicPr>
          <p:cNvPr id="4" name="Picture 2"/>
          <p:cNvPicPr>
            <a:picLocks noChangeAspect="1" noChangeArrowheads="1"/>
          </p:cNvPicPr>
          <p:nvPr/>
        </p:nvPicPr>
        <p:blipFill>
          <a:blip r:embed="rId2" cstate="print"/>
          <a:srcRect/>
          <a:stretch>
            <a:fillRect/>
          </a:stretch>
        </p:blipFill>
        <p:spPr bwMode="auto">
          <a:xfrm>
            <a:off x="5181600" y="4419600"/>
            <a:ext cx="3962401" cy="24384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childTnLst>
                          </p:cTn>
                        </p:par>
                        <p:par>
                          <p:cTn id="11" fill="hold">
                            <p:stCondLst>
                              <p:cond delay="500"/>
                            </p:stCondLst>
                            <p:childTnLst>
                              <p:par>
                                <p:cTn id="12" presetID="3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800" decel="100000"/>
                                        <p:tgtEl>
                                          <p:spTgt spid="4"/>
                                        </p:tgtEl>
                                      </p:cBhvr>
                                    </p:animEffect>
                                    <p:anim calcmode="lin" valueType="num">
                                      <p:cBhvr>
                                        <p:cTn id="15" dur="800" decel="100000" fill="hold"/>
                                        <p:tgtEl>
                                          <p:spTgt spid="4"/>
                                        </p:tgtEl>
                                        <p:attrNameLst>
                                          <p:attrName>style.rotation</p:attrName>
                                        </p:attrNameLst>
                                      </p:cBhvr>
                                      <p:tavLst>
                                        <p:tav tm="0">
                                          <p:val>
                                            <p:fltVal val="-90"/>
                                          </p:val>
                                        </p:tav>
                                        <p:tav tm="100000">
                                          <p:val>
                                            <p:fltVal val="0"/>
                                          </p:val>
                                        </p:tav>
                                      </p:tavLst>
                                    </p:anim>
                                    <p:anim calcmode="lin" valueType="num">
                                      <p:cBhvr>
                                        <p:cTn id="16" dur="800" decel="100000" fill="hold"/>
                                        <p:tgtEl>
                                          <p:spTgt spid="4"/>
                                        </p:tgtEl>
                                        <p:attrNameLst>
                                          <p:attrName>ppt_x</p:attrName>
                                        </p:attrNameLst>
                                      </p:cBhvr>
                                      <p:tavLst>
                                        <p:tav tm="0">
                                          <p:val>
                                            <p:strVal val="#ppt_x+0.4"/>
                                          </p:val>
                                        </p:tav>
                                        <p:tav tm="100000">
                                          <p:val>
                                            <p:strVal val="#ppt_x-0.05"/>
                                          </p:val>
                                        </p:tav>
                                      </p:tavLst>
                                    </p:anim>
                                    <p:anim calcmode="lin" valueType="num">
                                      <p:cBhvr>
                                        <p:cTn id="17" dur="800" decel="100000" fill="hold"/>
                                        <p:tgtEl>
                                          <p:spTgt spid="4"/>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8153400" cy="6019800"/>
          </a:xfrm>
        </p:spPr>
        <p:txBody>
          <a:bodyPr>
            <a:normAutofit/>
          </a:bodyPr>
          <a:lstStyle/>
          <a:p>
            <a:pPr algn="justLow">
              <a:lnSpc>
                <a:spcPct val="150000"/>
              </a:lnSpc>
            </a:pPr>
            <a:r>
              <a:rPr lang="en-US" sz="3200" dirty="0" smtClean="0">
                <a:latin typeface="Calibri" pitchFamily="34" charset="0"/>
              </a:rPr>
              <a:t>The eating of whole grain cereals and oil bearing nuts reduces excess levels of cholesterol in the blood and risk of myocardial infraction. </a:t>
            </a:r>
            <a:br>
              <a:rPr lang="en-US" sz="3200" dirty="0" smtClean="0">
                <a:latin typeface="Calibri" pitchFamily="34" charset="0"/>
              </a:rPr>
            </a:br>
            <a:r>
              <a:rPr lang="en-US" sz="3200" dirty="0" smtClean="0">
                <a:latin typeface="Calibri" pitchFamily="34" charset="0"/>
              </a:rPr>
              <a:t>On the other hand, the consumption of a great deal of meat increases the risk of cardiovascular disease and some type of cancer. </a:t>
            </a:r>
            <a:endParaRPr lang="en-US" sz="32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1393</TotalTime>
  <Words>519</Words>
  <Application>Microsoft Office PowerPoint</Application>
  <PresentationFormat>On-screen Show (4:3)</PresentationFormat>
  <Paragraphs>39</Paragraphs>
  <Slides>29</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29</vt:i4>
      </vt:variant>
    </vt:vector>
  </HeadingPairs>
  <TitlesOfParts>
    <vt:vector size="32" baseType="lpstr">
      <vt:lpstr>Solstice</vt:lpstr>
      <vt:lpstr>Document</vt:lpstr>
      <vt:lpstr>CorelDRAW</vt:lpstr>
      <vt:lpstr>  DIET AND HEALTH, ANY LINK?  </vt:lpstr>
      <vt:lpstr>Slide 2</vt:lpstr>
      <vt:lpstr>Slide 3</vt:lpstr>
      <vt:lpstr>Slide 4</vt:lpstr>
      <vt:lpstr>Slide 5</vt:lpstr>
      <vt:lpstr>Slide 6</vt:lpstr>
      <vt:lpstr>Slide 7</vt:lpstr>
      <vt:lpstr>Slide 8</vt:lpstr>
      <vt:lpstr>The eating of whole grain cereals and oil bearing nuts reduces excess levels of cholesterol in the blood and risk of myocardial infraction.  On the other hand, the consumption of a great deal of meat increases the risk of cardiovascular disease and some type of cancer. </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71</cp:revision>
  <dcterms:created xsi:type="dcterms:W3CDTF">2010-10-06T17:28:02Z</dcterms:created>
  <dcterms:modified xsi:type="dcterms:W3CDTF">2014-07-07T11:44:19Z</dcterms:modified>
</cp:coreProperties>
</file>